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verpas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0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918448"/>
            <a:ext cx="12954952"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Gym Management System: A C++ Implementation</a:t>
            </a:r>
            <a:endParaRPr lang="en-US" sz="4400" dirty="0"/>
          </a:p>
        </p:txBody>
      </p:sp>
      <p:sp>
        <p:nvSpPr>
          <p:cNvPr id="3" name="Text 1"/>
          <p:cNvSpPr/>
          <p:nvPr/>
        </p:nvSpPr>
        <p:spPr>
          <a:xfrm>
            <a:off x="837724" y="2805232"/>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This presentation outlines the design and implementation of a Gym Management System developed in C++. This project demonstrates fundamental data structures and algorithms, offering a robust solution for managing gym members, their registrations, and payment details. It emphasizes efficiency and maintainability in a real-world application context.</a:t>
            </a:r>
            <a:endParaRPr lang="en-US" sz="1850" dirty="0"/>
          </a:p>
        </p:txBody>
      </p:sp>
      <p:sp>
        <p:nvSpPr>
          <p:cNvPr id="4" name="Text 2"/>
          <p:cNvSpPr/>
          <p:nvPr/>
        </p:nvSpPr>
        <p:spPr>
          <a:xfrm>
            <a:off x="837724" y="4223504"/>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Submitted To: Shakeel Ahmad</a:t>
            </a:r>
            <a:endParaRPr lang="en-US" sz="1850" dirty="0"/>
          </a:p>
        </p:txBody>
      </p:sp>
      <p:sp>
        <p:nvSpPr>
          <p:cNvPr id="5" name="Text 3"/>
          <p:cNvSpPr/>
          <p:nvPr/>
        </p:nvSpPr>
        <p:spPr>
          <a:xfrm>
            <a:off x="837724" y="487572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Students By:</a:t>
            </a:r>
            <a:endParaRPr lang="en-US" sz="1850" dirty="0"/>
          </a:p>
        </p:txBody>
      </p:sp>
      <p:sp>
        <p:nvSpPr>
          <p:cNvPr id="6" name="Text 4"/>
          <p:cNvSpPr/>
          <p:nvPr/>
        </p:nvSpPr>
        <p:spPr>
          <a:xfrm>
            <a:off x="837724" y="552795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 Sohaib Kamran (4784-FOC/BSSE/F23)</a:t>
            </a:r>
            <a:endParaRPr lang="en-US" sz="1850" dirty="0"/>
          </a:p>
        </p:txBody>
      </p:sp>
      <p:sp>
        <p:nvSpPr>
          <p:cNvPr id="7" name="Text 5"/>
          <p:cNvSpPr/>
          <p:nvPr/>
        </p:nvSpPr>
        <p:spPr>
          <a:xfrm>
            <a:off x="837724" y="599467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Soban Abbass (4805-FOC/BSSE/F23)</a:t>
            </a:r>
            <a:endParaRPr lang="en-US" sz="1850" dirty="0"/>
          </a:p>
        </p:txBody>
      </p:sp>
      <p:sp>
        <p:nvSpPr>
          <p:cNvPr id="8" name="Text 6"/>
          <p:cNvSpPr/>
          <p:nvPr/>
        </p:nvSpPr>
        <p:spPr>
          <a:xfrm>
            <a:off x="837724" y="646140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 Huzaifa (4801-FOC/BSSE/F23)</a:t>
            </a:r>
            <a:endParaRPr lang="en-US" sz="1850" dirty="0"/>
          </a:p>
        </p:txBody>
      </p:sp>
      <p:sp>
        <p:nvSpPr>
          <p:cNvPr id="9" name="Text 7"/>
          <p:cNvSpPr/>
          <p:nvPr/>
        </p:nvSpPr>
        <p:spPr>
          <a:xfrm>
            <a:off x="837724" y="692812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 Zayd Dawood (4818-FOC/BSSE/F23)</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64356" y="649724"/>
            <a:ext cx="5485448" cy="474226"/>
          </a:xfrm>
          <a:prstGeom prst="rect">
            <a:avLst/>
          </a:prstGeom>
          <a:noFill/>
          <a:ln/>
        </p:spPr>
        <p:txBody>
          <a:bodyPr wrap="none" lIns="0" tIns="0" rIns="0" bIns="0" rtlCol="0" anchor="t"/>
          <a:lstStyle/>
          <a:p>
            <a:pPr marL="0" indent="0" algn="l">
              <a:lnSpc>
                <a:spcPts val="3700"/>
              </a:lnSpc>
              <a:buNone/>
            </a:pPr>
            <a:r>
              <a:rPr lang="en-US" sz="2950" b="1" dirty="0">
                <a:solidFill>
                  <a:srgbClr val="FFFFFF"/>
                </a:solidFill>
                <a:latin typeface="Overpass Bold" pitchFamily="34" charset="0"/>
                <a:ea typeface="Overpass Bold" pitchFamily="34" charset="-122"/>
                <a:cs typeface="Overpass Bold" pitchFamily="34" charset="-120"/>
              </a:rPr>
              <a:t>Conclusion and Key Takeaways</a:t>
            </a:r>
            <a:endParaRPr lang="en-US" sz="2950" dirty="0"/>
          </a:p>
        </p:txBody>
      </p:sp>
      <p:pic>
        <p:nvPicPr>
          <p:cNvPr id="3" name="Image 0" descr="preencoded.png"/>
          <p:cNvPicPr>
            <a:picLocks noChangeAspect="1"/>
          </p:cNvPicPr>
          <p:nvPr/>
        </p:nvPicPr>
        <p:blipFill>
          <a:blip r:embed="rId3"/>
          <a:stretch>
            <a:fillRect/>
          </a:stretch>
        </p:blipFill>
        <p:spPr>
          <a:xfrm>
            <a:off x="564356" y="1446490"/>
            <a:ext cx="4876800" cy="2430780"/>
          </a:xfrm>
          <a:prstGeom prst="rect">
            <a:avLst/>
          </a:prstGeom>
        </p:spPr>
      </p:pic>
      <p:pic>
        <p:nvPicPr>
          <p:cNvPr id="4" name="Image 1" descr="preencoded.png"/>
          <p:cNvPicPr>
            <a:picLocks noChangeAspect="1"/>
          </p:cNvPicPr>
          <p:nvPr/>
        </p:nvPicPr>
        <p:blipFill>
          <a:blip r:embed="rId4"/>
          <a:stretch>
            <a:fillRect/>
          </a:stretch>
        </p:blipFill>
        <p:spPr>
          <a:xfrm>
            <a:off x="2825829" y="4058602"/>
            <a:ext cx="2227778" cy="914400"/>
          </a:xfrm>
          <a:prstGeom prst="rect">
            <a:avLst/>
          </a:prstGeom>
        </p:spPr>
      </p:pic>
      <p:sp>
        <p:nvSpPr>
          <p:cNvPr id="5" name="Text 1"/>
          <p:cNvSpPr/>
          <p:nvPr/>
        </p:nvSpPr>
        <p:spPr>
          <a:xfrm>
            <a:off x="3826312" y="4486989"/>
            <a:ext cx="226695" cy="283369"/>
          </a:xfrm>
          <a:prstGeom prst="rect">
            <a:avLst/>
          </a:prstGeom>
          <a:noFill/>
          <a:ln/>
        </p:spPr>
        <p:txBody>
          <a:bodyPr wrap="none" lIns="0" tIns="0" rIns="0" bIns="0" rtlCol="0" anchor="t"/>
          <a:lstStyle/>
          <a:p>
            <a:pPr marL="0" indent="0" algn="ctr">
              <a:lnSpc>
                <a:spcPts val="2850"/>
              </a:lnSpc>
              <a:buNone/>
            </a:pPr>
            <a:r>
              <a:rPr lang="en-US" sz="1750" b="1" dirty="0">
                <a:solidFill>
                  <a:srgbClr val="E5E0DF"/>
                </a:solidFill>
                <a:latin typeface="Overpass Bold" pitchFamily="34" charset="0"/>
                <a:ea typeface="Overpass Bold" pitchFamily="34" charset="-122"/>
                <a:cs typeface="Overpass Bold" pitchFamily="34" charset="-120"/>
              </a:rPr>
              <a:t>1</a:t>
            </a:r>
            <a:endParaRPr lang="en-US" sz="1750" dirty="0"/>
          </a:p>
        </p:txBody>
      </p:sp>
      <p:sp>
        <p:nvSpPr>
          <p:cNvPr id="6" name="Text 2"/>
          <p:cNvSpPr/>
          <p:nvPr/>
        </p:nvSpPr>
        <p:spPr>
          <a:xfrm>
            <a:off x="5214818" y="4219813"/>
            <a:ext cx="1897261" cy="23717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Practical Application</a:t>
            </a:r>
            <a:endParaRPr lang="en-US" sz="1450" dirty="0"/>
          </a:p>
        </p:txBody>
      </p:sp>
      <p:sp>
        <p:nvSpPr>
          <p:cNvPr id="7" name="Text 3"/>
          <p:cNvSpPr/>
          <p:nvPr/>
        </p:nvSpPr>
        <p:spPr>
          <a:xfrm>
            <a:off x="5214818" y="4553664"/>
            <a:ext cx="6571774" cy="258128"/>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Demonstrated the practical application of C++ in building a functional management system.</a:t>
            </a:r>
            <a:endParaRPr lang="en-US" sz="1250" dirty="0"/>
          </a:p>
        </p:txBody>
      </p:sp>
      <p:sp>
        <p:nvSpPr>
          <p:cNvPr id="8" name="Shape 4"/>
          <p:cNvSpPr/>
          <p:nvPr/>
        </p:nvSpPr>
        <p:spPr>
          <a:xfrm>
            <a:off x="5093851" y="4983599"/>
            <a:ext cx="8931950" cy="11430"/>
          </a:xfrm>
          <a:prstGeom prst="roundRect">
            <a:avLst>
              <a:gd name="adj" fmla="val 592599"/>
            </a:avLst>
          </a:prstGeom>
          <a:solidFill>
            <a:srgbClr val="971B55"/>
          </a:solidFill>
          <a:ln/>
        </p:spPr>
      </p:sp>
      <p:pic>
        <p:nvPicPr>
          <p:cNvPr id="9" name="Image 2" descr="preencoded.png"/>
          <p:cNvPicPr>
            <a:picLocks noChangeAspect="1"/>
          </p:cNvPicPr>
          <p:nvPr/>
        </p:nvPicPr>
        <p:blipFill>
          <a:blip r:embed="rId5"/>
          <a:stretch>
            <a:fillRect/>
          </a:stretch>
        </p:blipFill>
        <p:spPr>
          <a:xfrm>
            <a:off x="1712000" y="5013246"/>
            <a:ext cx="4455557" cy="914400"/>
          </a:xfrm>
          <a:prstGeom prst="rect">
            <a:avLst/>
          </a:prstGeom>
        </p:spPr>
      </p:pic>
      <p:sp>
        <p:nvSpPr>
          <p:cNvPr id="10" name="Text 5"/>
          <p:cNvSpPr/>
          <p:nvPr/>
        </p:nvSpPr>
        <p:spPr>
          <a:xfrm>
            <a:off x="3826312" y="5328761"/>
            <a:ext cx="226695" cy="283369"/>
          </a:xfrm>
          <a:prstGeom prst="rect">
            <a:avLst/>
          </a:prstGeom>
          <a:noFill/>
          <a:ln/>
        </p:spPr>
        <p:txBody>
          <a:bodyPr wrap="none" lIns="0" tIns="0" rIns="0" bIns="0" rtlCol="0" anchor="t"/>
          <a:lstStyle/>
          <a:p>
            <a:pPr marL="0" indent="0" algn="ctr">
              <a:lnSpc>
                <a:spcPts val="2850"/>
              </a:lnSpc>
              <a:buNone/>
            </a:pPr>
            <a:r>
              <a:rPr lang="en-US" sz="1750" b="1" dirty="0">
                <a:solidFill>
                  <a:srgbClr val="E5E0DF"/>
                </a:solidFill>
                <a:latin typeface="Overpass Bold" pitchFamily="34" charset="0"/>
                <a:ea typeface="Overpass Bold" pitchFamily="34" charset="-122"/>
                <a:cs typeface="Overpass Bold" pitchFamily="34" charset="-120"/>
              </a:rPr>
              <a:t>2</a:t>
            </a:r>
            <a:endParaRPr lang="en-US" sz="1750" dirty="0"/>
          </a:p>
        </p:txBody>
      </p:sp>
      <p:sp>
        <p:nvSpPr>
          <p:cNvPr id="11" name="Text 6"/>
          <p:cNvSpPr/>
          <p:nvPr/>
        </p:nvSpPr>
        <p:spPr>
          <a:xfrm>
            <a:off x="6328767" y="5174456"/>
            <a:ext cx="1897261" cy="23717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Core Concepts</a:t>
            </a:r>
            <a:endParaRPr lang="en-US" sz="1450" dirty="0"/>
          </a:p>
        </p:txBody>
      </p:sp>
      <p:sp>
        <p:nvSpPr>
          <p:cNvPr id="12" name="Text 7"/>
          <p:cNvSpPr/>
          <p:nvPr/>
        </p:nvSpPr>
        <p:spPr>
          <a:xfrm>
            <a:off x="6328767" y="5508308"/>
            <a:ext cx="6926937" cy="258128"/>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Reinforced understanding of data structures (structs, arrays) and algorithms (searching, sorting).</a:t>
            </a:r>
            <a:endParaRPr lang="en-US" sz="1250" dirty="0"/>
          </a:p>
        </p:txBody>
      </p:sp>
      <p:sp>
        <p:nvSpPr>
          <p:cNvPr id="13" name="Shape 8"/>
          <p:cNvSpPr/>
          <p:nvPr/>
        </p:nvSpPr>
        <p:spPr>
          <a:xfrm>
            <a:off x="6207800" y="5938242"/>
            <a:ext cx="7818001" cy="11430"/>
          </a:xfrm>
          <a:prstGeom prst="roundRect">
            <a:avLst>
              <a:gd name="adj" fmla="val 592599"/>
            </a:avLst>
          </a:prstGeom>
          <a:solidFill>
            <a:srgbClr val="971B55"/>
          </a:solidFill>
          <a:ln/>
        </p:spPr>
      </p:sp>
      <p:pic>
        <p:nvPicPr>
          <p:cNvPr id="14" name="Image 3" descr="preencoded.png"/>
          <p:cNvPicPr>
            <a:picLocks noChangeAspect="1"/>
          </p:cNvPicPr>
          <p:nvPr/>
        </p:nvPicPr>
        <p:blipFill>
          <a:blip r:embed="rId6"/>
          <a:stretch>
            <a:fillRect/>
          </a:stretch>
        </p:blipFill>
        <p:spPr>
          <a:xfrm>
            <a:off x="598051" y="5967889"/>
            <a:ext cx="6683335" cy="914400"/>
          </a:xfrm>
          <a:prstGeom prst="rect">
            <a:avLst/>
          </a:prstGeom>
        </p:spPr>
      </p:pic>
      <p:sp>
        <p:nvSpPr>
          <p:cNvPr id="15" name="Text 9"/>
          <p:cNvSpPr/>
          <p:nvPr/>
        </p:nvSpPr>
        <p:spPr>
          <a:xfrm>
            <a:off x="3826312" y="6283404"/>
            <a:ext cx="226695" cy="283369"/>
          </a:xfrm>
          <a:prstGeom prst="rect">
            <a:avLst/>
          </a:prstGeom>
          <a:noFill/>
          <a:ln/>
        </p:spPr>
        <p:txBody>
          <a:bodyPr wrap="none" lIns="0" tIns="0" rIns="0" bIns="0" rtlCol="0" anchor="t"/>
          <a:lstStyle/>
          <a:p>
            <a:pPr marL="0" indent="0" algn="ctr">
              <a:lnSpc>
                <a:spcPts val="2850"/>
              </a:lnSpc>
              <a:buNone/>
            </a:pPr>
            <a:r>
              <a:rPr lang="en-US" sz="1750" b="1" dirty="0">
                <a:solidFill>
                  <a:srgbClr val="E5E0DF"/>
                </a:solidFill>
                <a:latin typeface="Overpass Bold" pitchFamily="34" charset="0"/>
                <a:ea typeface="Overpass Bold" pitchFamily="34" charset="-122"/>
                <a:cs typeface="Overpass Bold" pitchFamily="34" charset="-120"/>
              </a:rPr>
              <a:t>3</a:t>
            </a:r>
            <a:endParaRPr lang="en-US" sz="1750" dirty="0"/>
          </a:p>
        </p:txBody>
      </p:sp>
      <p:sp>
        <p:nvSpPr>
          <p:cNvPr id="16" name="Text 10"/>
          <p:cNvSpPr/>
          <p:nvPr/>
        </p:nvSpPr>
        <p:spPr>
          <a:xfrm>
            <a:off x="7442597" y="6129099"/>
            <a:ext cx="1897261" cy="23717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Problem-Solving</a:t>
            </a:r>
            <a:endParaRPr lang="en-US" sz="1450" dirty="0"/>
          </a:p>
        </p:txBody>
      </p:sp>
      <p:sp>
        <p:nvSpPr>
          <p:cNvPr id="17" name="Text 11"/>
          <p:cNvSpPr/>
          <p:nvPr/>
        </p:nvSpPr>
        <p:spPr>
          <a:xfrm>
            <a:off x="7442597" y="6462951"/>
            <a:ext cx="5384840" cy="258128"/>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Addressed real-world challenges in data management and user interaction.</a:t>
            </a:r>
            <a:endParaRPr lang="en-US" sz="1250" dirty="0"/>
          </a:p>
        </p:txBody>
      </p:sp>
      <p:sp>
        <p:nvSpPr>
          <p:cNvPr id="18" name="Text 12"/>
          <p:cNvSpPr/>
          <p:nvPr/>
        </p:nvSpPr>
        <p:spPr>
          <a:xfrm>
            <a:off x="564356" y="7063621"/>
            <a:ext cx="13501688" cy="516255"/>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This project successfully delivered a foundational Gym Management System using C++. It highlights the importance of well-structured code, efficient algorithms, and thoughtful user interaction design in software development. The experience gained is invaluable for future projects in software engineering.</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11191"/>
            <a:ext cx="8547259"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Project Overview and Objectives</a:t>
            </a:r>
            <a:endParaRPr lang="en-US" sz="4400" dirty="0"/>
          </a:p>
        </p:txBody>
      </p:sp>
      <p:sp>
        <p:nvSpPr>
          <p:cNvPr id="3" name="Text 1"/>
          <p:cNvSpPr/>
          <p:nvPr/>
        </p:nvSpPr>
        <p:spPr>
          <a:xfrm>
            <a:off x="837724" y="321349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Project Scope</a:t>
            </a:r>
            <a:endParaRPr lang="en-US" sz="2200" dirty="0"/>
          </a:p>
        </p:txBody>
      </p:sp>
      <p:sp>
        <p:nvSpPr>
          <p:cNvPr id="4" name="Text 2"/>
          <p:cNvSpPr/>
          <p:nvPr/>
        </p:nvSpPr>
        <p:spPr>
          <a:xfrm>
            <a:off x="837724" y="3804761"/>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The Gym Management System is designed to streamline administrative tasks for gym facilities. It focuses on core functionalities essential for daily operations, including member registration, detailed record keeping, and financial transaction tracking. The system aims to enhance efficiency and reduce manual processing errors.</a:t>
            </a:r>
            <a:endParaRPr lang="en-US" sz="1850" dirty="0"/>
          </a:p>
        </p:txBody>
      </p:sp>
      <p:sp>
        <p:nvSpPr>
          <p:cNvPr id="5" name="Text 3"/>
          <p:cNvSpPr/>
          <p:nvPr/>
        </p:nvSpPr>
        <p:spPr>
          <a:xfrm>
            <a:off x="7614761" y="321349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Core Objectives</a:t>
            </a:r>
            <a:endParaRPr lang="en-US" sz="2200" dirty="0"/>
          </a:p>
        </p:txBody>
      </p:sp>
      <p:sp>
        <p:nvSpPr>
          <p:cNvPr id="6" name="Text 4"/>
          <p:cNvSpPr/>
          <p:nvPr/>
        </p:nvSpPr>
        <p:spPr>
          <a:xfrm>
            <a:off x="7614761" y="380476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Efficient member data handling.</a:t>
            </a:r>
            <a:endParaRPr lang="en-US" sz="1850" dirty="0"/>
          </a:p>
        </p:txBody>
      </p:sp>
      <p:sp>
        <p:nvSpPr>
          <p:cNvPr id="7" name="Text 5"/>
          <p:cNvSpPr/>
          <p:nvPr/>
        </p:nvSpPr>
        <p:spPr>
          <a:xfrm>
            <a:off x="7614761" y="427148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Secure payment record management.</a:t>
            </a:r>
            <a:endParaRPr lang="en-US" sz="1850" dirty="0"/>
          </a:p>
        </p:txBody>
      </p:sp>
      <p:sp>
        <p:nvSpPr>
          <p:cNvPr id="8" name="Text 6"/>
          <p:cNvSpPr/>
          <p:nvPr/>
        </p:nvSpPr>
        <p:spPr>
          <a:xfrm>
            <a:off x="7614761" y="473821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Facilitate quick data retrieval and sorting.</a:t>
            </a:r>
            <a:endParaRPr lang="en-US" sz="1850" dirty="0"/>
          </a:p>
        </p:txBody>
      </p:sp>
      <p:sp>
        <p:nvSpPr>
          <p:cNvPr id="9" name="Text 7"/>
          <p:cNvSpPr/>
          <p:nvPr/>
        </p:nvSpPr>
        <p:spPr>
          <a:xfrm>
            <a:off x="7614761" y="520493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Provide a user-friendly interface for gym staff.</a:t>
            </a:r>
            <a:endParaRPr lang="en-US" sz="1850" dirty="0"/>
          </a:p>
        </p:txBody>
      </p:sp>
      <p:sp>
        <p:nvSpPr>
          <p:cNvPr id="10" name="Text 8"/>
          <p:cNvSpPr/>
          <p:nvPr/>
        </p:nvSpPr>
        <p:spPr>
          <a:xfrm>
            <a:off x="7614761" y="567166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Demonstrate practical application of C++.</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6743"/>
          </a:xfrm>
          <a:prstGeom prst="rect">
            <a:avLst/>
          </a:prstGeom>
        </p:spPr>
      </p:pic>
      <p:sp>
        <p:nvSpPr>
          <p:cNvPr id="3" name="Text 0"/>
          <p:cNvSpPr/>
          <p:nvPr/>
        </p:nvSpPr>
        <p:spPr>
          <a:xfrm>
            <a:off x="704612" y="3072051"/>
            <a:ext cx="8263652" cy="592098"/>
          </a:xfrm>
          <a:prstGeom prst="rect">
            <a:avLst/>
          </a:prstGeom>
          <a:noFill/>
          <a:ln/>
        </p:spPr>
        <p:txBody>
          <a:bodyPr wrap="none" lIns="0" tIns="0" rIns="0" bIns="0" rtlCol="0" anchor="t"/>
          <a:lstStyle/>
          <a:p>
            <a:pPr marL="0" indent="0" algn="l">
              <a:lnSpc>
                <a:spcPts val="4650"/>
              </a:lnSpc>
              <a:buNone/>
            </a:pPr>
            <a:r>
              <a:rPr lang="en-US" sz="3700" b="1" dirty="0">
                <a:solidFill>
                  <a:srgbClr val="FFFFFF"/>
                </a:solidFill>
                <a:latin typeface="Overpass Bold" pitchFamily="34" charset="0"/>
                <a:ea typeface="Overpass Bold" pitchFamily="34" charset="-122"/>
                <a:cs typeface="Overpass Bold" pitchFamily="34" charset="-120"/>
              </a:rPr>
              <a:t>System Architecture: Data Structures</a:t>
            </a:r>
            <a:endParaRPr lang="en-US" sz="3700" dirty="0"/>
          </a:p>
        </p:txBody>
      </p:sp>
      <p:sp>
        <p:nvSpPr>
          <p:cNvPr id="4" name="Shape 1"/>
          <p:cNvSpPr/>
          <p:nvPr/>
        </p:nvSpPr>
        <p:spPr>
          <a:xfrm>
            <a:off x="704612" y="3966091"/>
            <a:ext cx="4272796" cy="2837498"/>
          </a:xfrm>
          <a:prstGeom prst="roundRect">
            <a:avLst>
              <a:gd name="adj" fmla="val 2980"/>
            </a:avLst>
          </a:prstGeom>
          <a:solidFill>
            <a:srgbClr val="7E023C"/>
          </a:solidFill>
          <a:ln w="7620">
            <a:solidFill>
              <a:srgbClr val="971B55"/>
            </a:solidFill>
            <a:prstDash val="solid"/>
          </a:ln>
        </p:spPr>
      </p:sp>
      <p:sp>
        <p:nvSpPr>
          <p:cNvPr id="5" name="Text 2"/>
          <p:cNvSpPr/>
          <p:nvPr/>
        </p:nvSpPr>
        <p:spPr>
          <a:xfrm>
            <a:off x="913567" y="4175046"/>
            <a:ext cx="2368748" cy="296108"/>
          </a:xfrm>
          <a:prstGeom prst="rect">
            <a:avLst/>
          </a:prstGeom>
          <a:noFill/>
          <a:ln/>
        </p:spPr>
        <p:txBody>
          <a:bodyPr wrap="none" lIns="0" tIns="0" rIns="0" bIns="0" rtlCol="0" anchor="t"/>
          <a:lstStyle/>
          <a:p>
            <a:pPr marL="0" indent="0" algn="l">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Registration Struct</a:t>
            </a:r>
            <a:endParaRPr lang="en-US" sz="1850" dirty="0"/>
          </a:p>
        </p:txBody>
      </p:sp>
      <p:sp>
        <p:nvSpPr>
          <p:cNvPr id="6" name="Text 3"/>
          <p:cNvSpPr/>
          <p:nvPr/>
        </p:nvSpPr>
        <p:spPr>
          <a:xfrm>
            <a:off x="913567" y="4591883"/>
            <a:ext cx="3854887" cy="966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Overpass" pitchFamily="34" charset="0"/>
                <a:ea typeface="Overpass" pitchFamily="34" charset="-122"/>
                <a:cs typeface="Overpass" pitchFamily="34" charset="-120"/>
              </a:rPr>
              <a:t>Captures comprehensive member details: name, job title, email, address, CNIC number, and cell number.</a:t>
            </a:r>
            <a:endParaRPr lang="en-US" sz="1550" dirty="0"/>
          </a:p>
        </p:txBody>
      </p:sp>
      <p:sp>
        <p:nvSpPr>
          <p:cNvPr id="7" name="Text 4"/>
          <p:cNvSpPr/>
          <p:nvPr/>
        </p:nvSpPr>
        <p:spPr>
          <a:xfrm>
            <a:off x="913567" y="5628442"/>
            <a:ext cx="3854887" cy="966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Overpass" pitchFamily="34" charset="0"/>
                <a:ea typeface="Overpass" pitchFamily="34" charset="-122"/>
                <a:cs typeface="Overpass" pitchFamily="34" charset="-120"/>
              </a:rPr>
              <a:t>Designed to store essential personal and contact information for each gym member.</a:t>
            </a:r>
            <a:endParaRPr lang="en-US" sz="1550" dirty="0"/>
          </a:p>
        </p:txBody>
      </p:sp>
      <p:sp>
        <p:nvSpPr>
          <p:cNvPr id="8" name="Shape 5"/>
          <p:cNvSpPr/>
          <p:nvPr/>
        </p:nvSpPr>
        <p:spPr>
          <a:xfrm>
            <a:off x="5178743" y="3966091"/>
            <a:ext cx="4272796" cy="2837498"/>
          </a:xfrm>
          <a:prstGeom prst="roundRect">
            <a:avLst>
              <a:gd name="adj" fmla="val 2980"/>
            </a:avLst>
          </a:prstGeom>
          <a:solidFill>
            <a:srgbClr val="7E023C"/>
          </a:solidFill>
          <a:ln w="7620">
            <a:solidFill>
              <a:srgbClr val="971B55"/>
            </a:solidFill>
            <a:prstDash val="solid"/>
          </a:ln>
        </p:spPr>
      </p:sp>
      <p:sp>
        <p:nvSpPr>
          <p:cNvPr id="9" name="Text 6"/>
          <p:cNvSpPr/>
          <p:nvPr/>
        </p:nvSpPr>
        <p:spPr>
          <a:xfrm>
            <a:off x="5387697" y="4175046"/>
            <a:ext cx="2368748" cy="296108"/>
          </a:xfrm>
          <a:prstGeom prst="rect">
            <a:avLst/>
          </a:prstGeom>
          <a:noFill/>
          <a:ln/>
        </p:spPr>
        <p:txBody>
          <a:bodyPr wrap="none" lIns="0" tIns="0" rIns="0" bIns="0" rtlCol="0" anchor="t"/>
          <a:lstStyle/>
          <a:p>
            <a:pPr marL="0" indent="0" algn="l">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Payment Struct</a:t>
            </a:r>
            <a:endParaRPr lang="en-US" sz="1850" dirty="0"/>
          </a:p>
        </p:txBody>
      </p:sp>
      <p:sp>
        <p:nvSpPr>
          <p:cNvPr id="10" name="Text 7"/>
          <p:cNvSpPr/>
          <p:nvPr/>
        </p:nvSpPr>
        <p:spPr>
          <a:xfrm>
            <a:off x="5387697" y="4591883"/>
            <a:ext cx="3854887" cy="966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Overpass" pitchFamily="34" charset="0"/>
                <a:ea typeface="Overpass" pitchFamily="34" charset="-122"/>
                <a:cs typeface="Overpass" pitchFamily="34" charset="-120"/>
              </a:rPr>
              <a:t>Records financial data: payment method, amount, and a secure PIN for card transactions.</a:t>
            </a:r>
            <a:endParaRPr lang="en-US" sz="1550" dirty="0"/>
          </a:p>
        </p:txBody>
      </p:sp>
      <p:sp>
        <p:nvSpPr>
          <p:cNvPr id="11" name="Text 8"/>
          <p:cNvSpPr/>
          <p:nvPr/>
        </p:nvSpPr>
        <p:spPr>
          <a:xfrm>
            <a:off x="5387697" y="5628442"/>
            <a:ext cx="3854887" cy="966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Overpass" pitchFamily="34" charset="0"/>
                <a:ea typeface="Overpass" pitchFamily="34" charset="-122"/>
                <a:cs typeface="Overpass" pitchFamily="34" charset="-120"/>
              </a:rPr>
              <a:t>Ensures all transaction details are accurately stored and linked to the respective member.</a:t>
            </a:r>
            <a:endParaRPr lang="en-US" sz="1550" dirty="0"/>
          </a:p>
        </p:txBody>
      </p:sp>
      <p:sp>
        <p:nvSpPr>
          <p:cNvPr id="12" name="Shape 9"/>
          <p:cNvSpPr/>
          <p:nvPr/>
        </p:nvSpPr>
        <p:spPr>
          <a:xfrm>
            <a:off x="9652873" y="3966091"/>
            <a:ext cx="4272796" cy="2837498"/>
          </a:xfrm>
          <a:prstGeom prst="roundRect">
            <a:avLst>
              <a:gd name="adj" fmla="val 2980"/>
            </a:avLst>
          </a:prstGeom>
          <a:solidFill>
            <a:srgbClr val="7E023C"/>
          </a:solidFill>
          <a:ln w="7620">
            <a:solidFill>
              <a:srgbClr val="971B55"/>
            </a:solidFill>
            <a:prstDash val="solid"/>
          </a:ln>
        </p:spPr>
      </p:sp>
      <p:sp>
        <p:nvSpPr>
          <p:cNvPr id="13" name="Text 10"/>
          <p:cNvSpPr/>
          <p:nvPr/>
        </p:nvSpPr>
        <p:spPr>
          <a:xfrm>
            <a:off x="9861828" y="4175046"/>
            <a:ext cx="2713911" cy="296108"/>
          </a:xfrm>
          <a:prstGeom prst="rect">
            <a:avLst/>
          </a:prstGeom>
          <a:noFill/>
          <a:ln/>
        </p:spPr>
        <p:txBody>
          <a:bodyPr wrap="none" lIns="0" tIns="0" rIns="0" bIns="0" rtlCol="0" anchor="t"/>
          <a:lstStyle/>
          <a:p>
            <a:pPr marL="0" indent="0" algn="l">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Membership_type Struct</a:t>
            </a:r>
            <a:endParaRPr lang="en-US" sz="1850" dirty="0"/>
          </a:p>
        </p:txBody>
      </p:sp>
      <p:sp>
        <p:nvSpPr>
          <p:cNvPr id="14" name="Text 11"/>
          <p:cNvSpPr/>
          <p:nvPr/>
        </p:nvSpPr>
        <p:spPr>
          <a:xfrm>
            <a:off x="9861828" y="4591883"/>
            <a:ext cx="3854887" cy="966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Overpass" pitchFamily="34" charset="0"/>
                <a:ea typeface="Overpass" pitchFamily="34" charset="-122"/>
                <a:cs typeface="Overpass" pitchFamily="34" charset="-120"/>
              </a:rPr>
              <a:t>Defines the type of membership plan (e.g., Gold, Platinum, Bronze) chosen by the member.</a:t>
            </a:r>
            <a:endParaRPr lang="en-US" sz="1550" dirty="0"/>
          </a:p>
        </p:txBody>
      </p:sp>
      <p:sp>
        <p:nvSpPr>
          <p:cNvPr id="15" name="Text 12"/>
          <p:cNvSpPr/>
          <p:nvPr/>
        </p:nvSpPr>
        <p:spPr>
          <a:xfrm>
            <a:off x="9861828" y="5628442"/>
            <a:ext cx="3854887" cy="966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Overpass" pitchFamily="34" charset="0"/>
                <a:ea typeface="Overpass" pitchFamily="34" charset="-122"/>
                <a:cs typeface="Overpass" pitchFamily="34" charset="-120"/>
              </a:rPr>
              <a:t>Allows for flexible membership offerings and easy categorization of members.</a:t>
            </a:r>
            <a:endParaRPr lang="en-US" sz="1550" dirty="0"/>
          </a:p>
        </p:txBody>
      </p:sp>
      <p:sp>
        <p:nvSpPr>
          <p:cNvPr id="16" name="Text 13"/>
          <p:cNvSpPr/>
          <p:nvPr/>
        </p:nvSpPr>
        <p:spPr>
          <a:xfrm>
            <a:off x="704612" y="7030045"/>
            <a:ext cx="13221176" cy="64412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The system leverages C++ structs to organize and manage member data effectively. These structures are integral to maintaining a clear and accessible database for all gym operations.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7342"/>
          </a:xfrm>
          <a:prstGeom prst="rect">
            <a:avLst/>
          </a:prstGeom>
        </p:spPr>
      </p:pic>
      <p:sp>
        <p:nvSpPr>
          <p:cNvPr id="3" name="Text 0"/>
          <p:cNvSpPr/>
          <p:nvPr/>
        </p:nvSpPr>
        <p:spPr>
          <a:xfrm>
            <a:off x="713184" y="3143250"/>
            <a:ext cx="11668958" cy="599242"/>
          </a:xfrm>
          <a:prstGeom prst="rect">
            <a:avLst/>
          </a:prstGeom>
          <a:noFill/>
          <a:ln/>
        </p:spPr>
        <p:txBody>
          <a:bodyPr wrap="none" lIns="0" tIns="0" rIns="0" bIns="0" rtlCol="0" anchor="t"/>
          <a:lstStyle/>
          <a:p>
            <a:pPr marL="0" indent="0" algn="l">
              <a:lnSpc>
                <a:spcPts val="4700"/>
              </a:lnSpc>
              <a:buNone/>
            </a:pPr>
            <a:r>
              <a:rPr lang="en-US" sz="3750" b="1" dirty="0">
                <a:solidFill>
                  <a:srgbClr val="FFFFFF"/>
                </a:solidFill>
                <a:latin typeface="Overpass Bold" pitchFamily="34" charset="0"/>
                <a:ea typeface="Overpass Bold" pitchFamily="34" charset="-122"/>
                <a:cs typeface="Overpass Bold" pitchFamily="34" charset="-120"/>
              </a:rPr>
              <a:t>Key Functionalities: Adding and Displaying Members</a:t>
            </a:r>
            <a:endParaRPr lang="en-US" sz="3750" dirty="0"/>
          </a:p>
        </p:txBody>
      </p:sp>
      <p:pic>
        <p:nvPicPr>
          <p:cNvPr id="4" name="Image 1" descr="preencoded.png"/>
          <p:cNvPicPr>
            <a:picLocks noChangeAspect="1"/>
          </p:cNvPicPr>
          <p:nvPr/>
        </p:nvPicPr>
        <p:blipFill>
          <a:blip r:embed="rId4"/>
          <a:stretch>
            <a:fillRect/>
          </a:stretch>
        </p:blipFill>
        <p:spPr>
          <a:xfrm>
            <a:off x="713184" y="4048125"/>
            <a:ext cx="1018937" cy="1222653"/>
          </a:xfrm>
          <a:prstGeom prst="rect">
            <a:avLst/>
          </a:prstGeom>
        </p:spPr>
      </p:pic>
      <p:sp>
        <p:nvSpPr>
          <p:cNvPr id="5" name="Text 1"/>
          <p:cNvSpPr/>
          <p:nvPr/>
        </p:nvSpPr>
        <p:spPr>
          <a:xfrm>
            <a:off x="2037755" y="4251841"/>
            <a:ext cx="2397443" cy="299680"/>
          </a:xfrm>
          <a:prstGeom prst="rect">
            <a:avLst/>
          </a:prstGeom>
          <a:noFill/>
          <a:ln/>
        </p:spPr>
        <p:txBody>
          <a:bodyPr wrap="none" lIns="0" tIns="0" rIns="0" bIns="0" rtlCol="0" anchor="t"/>
          <a:lstStyle/>
          <a:p>
            <a:pPr marL="0" indent="0" algn="l">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Add Member</a:t>
            </a:r>
            <a:endParaRPr lang="en-US" sz="1850" dirty="0"/>
          </a:p>
        </p:txBody>
      </p:sp>
      <p:sp>
        <p:nvSpPr>
          <p:cNvPr id="6" name="Text 2"/>
          <p:cNvSpPr/>
          <p:nvPr/>
        </p:nvSpPr>
        <p:spPr>
          <a:xfrm>
            <a:off x="2037755" y="4673679"/>
            <a:ext cx="11879461" cy="326112"/>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Overpass" pitchFamily="34" charset="0"/>
                <a:ea typeface="Overpass" pitchFamily="34" charset="-122"/>
                <a:cs typeface="Overpass" pitchFamily="34" charset="-120"/>
              </a:rPr>
              <a:t>Gathers new member's personal, contact, payment, and membership plan details. Incorporates input validation for data integrity.</a:t>
            </a:r>
            <a:endParaRPr lang="en-US" sz="1600" dirty="0"/>
          </a:p>
        </p:txBody>
      </p:sp>
      <p:pic>
        <p:nvPicPr>
          <p:cNvPr id="7" name="Image 2" descr="preencoded.png"/>
          <p:cNvPicPr>
            <a:picLocks noChangeAspect="1"/>
          </p:cNvPicPr>
          <p:nvPr/>
        </p:nvPicPr>
        <p:blipFill>
          <a:blip r:embed="rId5"/>
          <a:stretch>
            <a:fillRect/>
          </a:stretch>
        </p:blipFill>
        <p:spPr>
          <a:xfrm>
            <a:off x="713184" y="5270778"/>
            <a:ext cx="1018937" cy="1481495"/>
          </a:xfrm>
          <a:prstGeom prst="rect">
            <a:avLst/>
          </a:prstGeom>
        </p:spPr>
      </p:pic>
      <p:sp>
        <p:nvSpPr>
          <p:cNvPr id="8" name="Text 3"/>
          <p:cNvSpPr/>
          <p:nvPr/>
        </p:nvSpPr>
        <p:spPr>
          <a:xfrm>
            <a:off x="2037755" y="5474494"/>
            <a:ext cx="2397443" cy="299680"/>
          </a:xfrm>
          <a:prstGeom prst="rect">
            <a:avLst/>
          </a:prstGeom>
          <a:noFill/>
          <a:ln/>
        </p:spPr>
        <p:txBody>
          <a:bodyPr wrap="none" lIns="0" tIns="0" rIns="0" bIns="0" rtlCol="0" anchor="t"/>
          <a:lstStyle/>
          <a:p>
            <a:pPr marL="0" indent="0" algn="l">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Display Members</a:t>
            </a:r>
            <a:endParaRPr lang="en-US" sz="1850" dirty="0"/>
          </a:p>
        </p:txBody>
      </p:sp>
      <p:sp>
        <p:nvSpPr>
          <p:cNvPr id="9" name="Text 4"/>
          <p:cNvSpPr/>
          <p:nvPr/>
        </p:nvSpPr>
        <p:spPr>
          <a:xfrm>
            <a:off x="2037755" y="5896332"/>
            <a:ext cx="11879461" cy="652224"/>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Overpass" pitchFamily="34" charset="0"/>
                <a:ea typeface="Overpass" pitchFamily="34" charset="-122"/>
                <a:cs typeface="Overpass" pitchFamily="34" charset="-120"/>
              </a:rPr>
              <a:t>Iterates through the stored member array and presents all registered members' information in a clear, formatted output, including payment and membership details.</a:t>
            </a:r>
            <a:endParaRPr lang="en-US" sz="1600" dirty="0"/>
          </a:p>
        </p:txBody>
      </p:sp>
      <p:sp>
        <p:nvSpPr>
          <p:cNvPr id="10" name="Text 5"/>
          <p:cNvSpPr/>
          <p:nvPr/>
        </p:nvSpPr>
        <p:spPr>
          <a:xfrm>
            <a:off x="713184" y="6981468"/>
            <a:ext cx="13204031" cy="652224"/>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Overpass" pitchFamily="34" charset="0"/>
                <a:ea typeface="Overpass" pitchFamily="34" charset="-122"/>
                <a:cs typeface="Overpass" pitchFamily="34" charset="-120"/>
              </a:rPr>
              <a:t>The primary functions of the system include adding new members and displaying all existing member records. These functions are critical for initial data entry and for reviewing the complete member database.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3045" y="787003"/>
            <a:ext cx="5436632" cy="652701"/>
          </a:xfrm>
          <a:prstGeom prst="rect">
            <a:avLst/>
          </a:prstGeom>
          <a:noFill/>
          <a:ln/>
        </p:spPr>
        <p:txBody>
          <a:bodyPr wrap="none" lIns="0" tIns="0" rIns="0" bIns="0" rtlCol="0" anchor="t"/>
          <a:lstStyle/>
          <a:p>
            <a:pPr marL="0" indent="0" algn="l">
              <a:lnSpc>
                <a:spcPts val="5100"/>
              </a:lnSpc>
              <a:buNone/>
            </a:pPr>
            <a:r>
              <a:rPr lang="en-US" sz="4100" b="1" dirty="0">
                <a:solidFill>
                  <a:srgbClr val="FFFFFF"/>
                </a:solidFill>
                <a:latin typeface="Overpass Bold" pitchFamily="34" charset="0"/>
                <a:ea typeface="Overpass Bold" pitchFamily="34" charset="-122"/>
                <a:cs typeface="Overpass Bold" pitchFamily="34" charset="-120"/>
              </a:rPr>
              <a:t>Searching Capabilities</a:t>
            </a:r>
            <a:endParaRPr lang="en-US" sz="4100" dirty="0"/>
          </a:p>
        </p:txBody>
      </p:sp>
      <p:sp>
        <p:nvSpPr>
          <p:cNvPr id="4" name="Shape 1"/>
          <p:cNvSpPr/>
          <p:nvPr/>
        </p:nvSpPr>
        <p:spPr>
          <a:xfrm>
            <a:off x="6263045" y="1772483"/>
            <a:ext cx="499229" cy="499229"/>
          </a:xfrm>
          <a:prstGeom prst="roundRect">
            <a:avLst>
              <a:gd name="adj" fmla="val 18670"/>
            </a:avLst>
          </a:prstGeom>
          <a:solidFill>
            <a:srgbClr val="7E023C"/>
          </a:solidFill>
          <a:ln w="7620">
            <a:solidFill>
              <a:srgbClr val="971B55"/>
            </a:solidFill>
            <a:prstDash val="solid"/>
          </a:ln>
        </p:spPr>
      </p:sp>
      <p:pic>
        <p:nvPicPr>
          <p:cNvPr id="5" name="Image 1" descr="preencoded.png"/>
          <p:cNvPicPr>
            <a:picLocks noChangeAspect="1"/>
          </p:cNvPicPr>
          <p:nvPr/>
        </p:nvPicPr>
        <p:blipFill>
          <a:blip r:embed="rId4"/>
          <a:stretch>
            <a:fillRect/>
          </a:stretch>
        </p:blipFill>
        <p:spPr>
          <a:xfrm>
            <a:off x="6355973" y="1826240"/>
            <a:ext cx="313253" cy="391597"/>
          </a:xfrm>
          <a:prstGeom prst="rect">
            <a:avLst/>
          </a:prstGeom>
        </p:spPr>
      </p:pic>
      <p:sp>
        <p:nvSpPr>
          <p:cNvPr id="6" name="Text 2"/>
          <p:cNvSpPr/>
          <p:nvPr/>
        </p:nvSpPr>
        <p:spPr>
          <a:xfrm>
            <a:off x="6984087" y="1848683"/>
            <a:ext cx="2610683" cy="326350"/>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Search by CNIC</a:t>
            </a:r>
            <a:endParaRPr lang="en-US" sz="2050" dirty="0"/>
          </a:p>
        </p:txBody>
      </p:sp>
      <p:sp>
        <p:nvSpPr>
          <p:cNvPr id="7" name="Text 3"/>
          <p:cNvSpPr/>
          <p:nvPr/>
        </p:nvSpPr>
        <p:spPr>
          <a:xfrm>
            <a:off x="6984087" y="2308146"/>
            <a:ext cx="6869668" cy="142017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This function efficiently locates a member's record by their unique CNIC number, ensuring quick access to specific profiles. It iterates through the member array, comparing the provided CNIC with stored values.</a:t>
            </a:r>
            <a:endParaRPr lang="en-US" sz="1700" dirty="0"/>
          </a:p>
        </p:txBody>
      </p:sp>
      <p:sp>
        <p:nvSpPr>
          <p:cNvPr id="8" name="Shape 4"/>
          <p:cNvSpPr/>
          <p:nvPr/>
        </p:nvSpPr>
        <p:spPr>
          <a:xfrm>
            <a:off x="6263045" y="4172069"/>
            <a:ext cx="499229" cy="499229"/>
          </a:xfrm>
          <a:prstGeom prst="roundRect">
            <a:avLst>
              <a:gd name="adj" fmla="val 18670"/>
            </a:avLst>
          </a:prstGeom>
          <a:solidFill>
            <a:srgbClr val="7E023C"/>
          </a:solidFill>
          <a:ln w="7620">
            <a:solidFill>
              <a:srgbClr val="971B55"/>
            </a:solidFill>
            <a:prstDash val="solid"/>
          </a:ln>
        </p:spPr>
      </p:sp>
      <p:pic>
        <p:nvPicPr>
          <p:cNvPr id="9" name="Image 2" descr="preencoded.png"/>
          <p:cNvPicPr>
            <a:picLocks noChangeAspect="1"/>
          </p:cNvPicPr>
          <p:nvPr/>
        </p:nvPicPr>
        <p:blipFill>
          <a:blip r:embed="rId5"/>
          <a:stretch>
            <a:fillRect/>
          </a:stretch>
        </p:blipFill>
        <p:spPr>
          <a:xfrm>
            <a:off x="6355973" y="4225826"/>
            <a:ext cx="313253" cy="391597"/>
          </a:xfrm>
          <a:prstGeom prst="rect">
            <a:avLst/>
          </a:prstGeom>
        </p:spPr>
      </p:pic>
      <p:sp>
        <p:nvSpPr>
          <p:cNvPr id="10" name="Text 5"/>
          <p:cNvSpPr/>
          <p:nvPr/>
        </p:nvSpPr>
        <p:spPr>
          <a:xfrm>
            <a:off x="6984087" y="4248269"/>
            <a:ext cx="2610683" cy="326350"/>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Search by Name</a:t>
            </a:r>
            <a:endParaRPr lang="en-US" sz="2050" dirty="0"/>
          </a:p>
        </p:txBody>
      </p:sp>
      <p:sp>
        <p:nvSpPr>
          <p:cNvPr id="11" name="Text 6"/>
          <p:cNvSpPr/>
          <p:nvPr/>
        </p:nvSpPr>
        <p:spPr>
          <a:xfrm>
            <a:off x="6984087" y="4707731"/>
            <a:ext cx="6869668" cy="106513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Allows staff to find members by their full name, providing flexibility when the CNIC is not readily available. This search is case-sensitive and performs a linear scan through the database.</a:t>
            </a:r>
            <a:endParaRPr lang="en-US" sz="1700" dirty="0"/>
          </a:p>
        </p:txBody>
      </p:sp>
      <p:sp>
        <p:nvSpPr>
          <p:cNvPr id="12" name="Text 7"/>
          <p:cNvSpPr/>
          <p:nvPr/>
        </p:nvSpPr>
        <p:spPr>
          <a:xfrm>
            <a:off x="6263045" y="6022419"/>
            <a:ext cx="7590711" cy="142017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Two distinct search functions are implemented to provide flexible and efficient member retrieval. These search mechanisms are crucial for administrative tasks such as updating records or addressing member inquiries swiftly.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785" y="718661"/>
            <a:ext cx="7626429" cy="1275159"/>
          </a:xfrm>
          <a:prstGeom prst="rect">
            <a:avLst/>
          </a:prstGeom>
          <a:noFill/>
          <a:ln/>
        </p:spPr>
        <p:txBody>
          <a:bodyPr wrap="square" lIns="0" tIns="0" rIns="0" bIns="0" rtlCol="0" anchor="t"/>
          <a:lstStyle/>
          <a:p>
            <a:pPr marL="0" indent="0" algn="l">
              <a:lnSpc>
                <a:spcPts val="5000"/>
              </a:lnSpc>
              <a:buNone/>
            </a:pPr>
            <a:r>
              <a:rPr lang="en-US" sz="4000" b="1" dirty="0">
                <a:solidFill>
                  <a:srgbClr val="FFFFFF"/>
                </a:solidFill>
                <a:latin typeface="Overpass Bold" pitchFamily="34" charset="0"/>
                <a:ea typeface="Overpass Bold" pitchFamily="34" charset="-122"/>
                <a:cs typeface="Overpass Bold" pitchFamily="34" charset="-120"/>
              </a:rPr>
              <a:t>Sorting Algorithms for Data Management</a:t>
            </a:r>
            <a:endParaRPr lang="en-US" sz="4000" dirty="0"/>
          </a:p>
        </p:txBody>
      </p:sp>
      <p:sp>
        <p:nvSpPr>
          <p:cNvPr id="4" name="Shape 1"/>
          <p:cNvSpPr/>
          <p:nvPr/>
        </p:nvSpPr>
        <p:spPr>
          <a:xfrm>
            <a:off x="1002625" y="2318980"/>
            <a:ext cx="30480" cy="3560802"/>
          </a:xfrm>
          <a:prstGeom prst="roundRect">
            <a:avLst>
              <a:gd name="adj" fmla="val 298741"/>
            </a:avLst>
          </a:prstGeom>
          <a:solidFill>
            <a:srgbClr val="971B55"/>
          </a:solidFill>
          <a:ln/>
        </p:spPr>
      </p:sp>
      <p:sp>
        <p:nvSpPr>
          <p:cNvPr id="5" name="Shape 2"/>
          <p:cNvSpPr/>
          <p:nvPr/>
        </p:nvSpPr>
        <p:spPr>
          <a:xfrm>
            <a:off x="1216045" y="2547580"/>
            <a:ext cx="650319" cy="30480"/>
          </a:xfrm>
          <a:prstGeom prst="roundRect">
            <a:avLst>
              <a:gd name="adj" fmla="val 298741"/>
            </a:avLst>
          </a:prstGeom>
          <a:solidFill>
            <a:srgbClr val="971B55"/>
          </a:solidFill>
          <a:ln/>
        </p:spPr>
      </p:sp>
      <p:sp>
        <p:nvSpPr>
          <p:cNvPr id="6" name="Shape 3"/>
          <p:cNvSpPr/>
          <p:nvPr/>
        </p:nvSpPr>
        <p:spPr>
          <a:xfrm>
            <a:off x="758726" y="2318980"/>
            <a:ext cx="487799" cy="487799"/>
          </a:xfrm>
          <a:prstGeom prst="roundRect">
            <a:avLst>
              <a:gd name="adj" fmla="val 18667"/>
            </a:avLst>
          </a:prstGeom>
          <a:solidFill>
            <a:srgbClr val="7E023C"/>
          </a:solidFill>
          <a:ln w="7620">
            <a:solidFill>
              <a:srgbClr val="971B55"/>
            </a:solidFill>
            <a:prstDash val="solid"/>
          </a:ln>
        </p:spPr>
      </p:sp>
      <p:pic>
        <p:nvPicPr>
          <p:cNvPr id="7" name="Image 1" descr="preencoded.png"/>
          <p:cNvPicPr>
            <a:picLocks noChangeAspect="1"/>
          </p:cNvPicPr>
          <p:nvPr/>
        </p:nvPicPr>
        <p:blipFill>
          <a:blip r:embed="rId4"/>
          <a:stretch>
            <a:fillRect/>
          </a:stretch>
        </p:blipFill>
        <p:spPr>
          <a:xfrm>
            <a:off x="849570" y="2371546"/>
            <a:ext cx="305991" cy="382548"/>
          </a:xfrm>
          <a:prstGeom prst="rect">
            <a:avLst/>
          </a:prstGeom>
        </p:spPr>
      </p:pic>
      <p:sp>
        <p:nvSpPr>
          <p:cNvPr id="8" name="Text 4"/>
          <p:cNvSpPr/>
          <p:nvPr/>
        </p:nvSpPr>
        <p:spPr>
          <a:xfrm>
            <a:off x="2086570" y="2393394"/>
            <a:ext cx="2550557" cy="31873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Sort by Name</a:t>
            </a:r>
            <a:endParaRPr lang="en-US" sz="2000" dirty="0"/>
          </a:p>
        </p:txBody>
      </p:sp>
      <p:sp>
        <p:nvSpPr>
          <p:cNvPr id="9" name="Text 5"/>
          <p:cNvSpPr/>
          <p:nvPr/>
        </p:nvSpPr>
        <p:spPr>
          <a:xfrm>
            <a:off x="2086570" y="2842141"/>
            <a:ext cx="6298644" cy="1040487"/>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Overpass" pitchFamily="34" charset="0"/>
                <a:ea typeface="Overpass" pitchFamily="34" charset="-122"/>
                <a:cs typeface="Overpass" pitchFamily="34" charset="-120"/>
              </a:rPr>
              <a:t>Employs a Bubble Sort algorithm to arrange member records alphabetically by name. This ensures that member lists can be quickly organized for easier browsing and reporting.</a:t>
            </a:r>
            <a:endParaRPr lang="en-US" sz="1700" dirty="0"/>
          </a:p>
        </p:txBody>
      </p:sp>
      <p:sp>
        <p:nvSpPr>
          <p:cNvPr id="10" name="Shape 6"/>
          <p:cNvSpPr/>
          <p:nvPr/>
        </p:nvSpPr>
        <p:spPr>
          <a:xfrm>
            <a:off x="1216045" y="4544735"/>
            <a:ext cx="650319" cy="30480"/>
          </a:xfrm>
          <a:prstGeom prst="roundRect">
            <a:avLst>
              <a:gd name="adj" fmla="val 298741"/>
            </a:avLst>
          </a:prstGeom>
          <a:solidFill>
            <a:srgbClr val="971B55"/>
          </a:solidFill>
          <a:ln/>
        </p:spPr>
      </p:sp>
      <p:sp>
        <p:nvSpPr>
          <p:cNvPr id="11" name="Shape 7"/>
          <p:cNvSpPr/>
          <p:nvPr/>
        </p:nvSpPr>
        <p:spPr>
          <a:xfrm>
            <a:off x="758726" y="4316135"/>
            <a:ext cx="487799" cy="487799"/>
          </a:xfrm>
          <a:prstGeom prst="roundRect">
            <a:avLst>
              <a:gd name="adj" fmla="val 18667"/>
            </a:avLst>
          </a:prstGeom>
          <a:solidFill>
            <a:srgbClr val="7E023C"/>
          </a:solidFill>
          <a:ln w="7620">
            <a:solidFill>
              <a:srgbClr val="971B55"/>
            </a:solidFill>
            <a:prstDash val="solid"/>
          </a:ln>
        </p:spPr>
      </p:sp>
      <p:pic>
        <p:nvPicPr>
          <p:cNvPr id="12" name="Image 2" descr="preencoded.png"/>
          <p:cNvPicPr>
            <a:picLocks noChangeAspect="1"/>
          </p:cNvPicPr>
          <p:nvPr/>
        </p:nvPicPr>
        <p:blipFill>
          <a:blip r:embed="rId5"/>
          <a:stretch>
            <a:fillRect/>
          </a:stretch>
        </p:blipFill>
        <p:spPr>
          <a:xfrm>
            <a:off x="849570" y="4368701"/>
            <a:ext cx="305991" cy="382548"/>
          </a:xfrm>
          <a:prstGeom prst="rect">
            <a:avLst/>
          </a:prstGeom>
        </p:spPr>
      </p:pic>
      <p:sp>
        <p:nvSpPr>
          <p:cNvPr id="13" name="Text 8"/>
          <p:cNvSpPr/>
          <p:nvPr/>
        </p:nvSpPr>
        <p:spPr>
          <a:xfrm>
            <a:off x="2086570" y="4390549"/>
            <a:ext cx="2979539" cy="31873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Sort by Payment Amount</a:t>
            </a:r>
            <a:endParaRPr lang="en-US" sz="2000" dirty="0"/>
          </a:p>
        </p:txBody>
      </p:sp>
      <p:sp>
        <p:nvSpPr>
          <p:cNvPr id="14" name="Text 9"/>
          <p:cNvSpPr/>
          <p:nvPr/>
        </p:nvSpPr>
        <p:spPr>
          <a:xfrm>
            <a:off x="2086570" y="4839295"/>
            <a:ext cx="6298644" cy="1040487"/>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Overpass" pitchFamily="34" charset="0"/>
                <a:ea typeface="Overpass" pitchFamily="34" charset="-122"/>
                <a:cs typeface="Overpass" pitchFamily="34" charset="-120"/>
              </a:rPr>
              <a:t>Utilizes Bubble Sort to order members based on their payment amount. This is useful for financial analysis, identifying high-value members, or tracking payment trends.</a:t>
            </a:r>
            <a:endParaRPr lang="en-US" sz="1700" dirty="0"/>
          </a:p>
        </p:txBody>
      </p:sp>
      <p:sp>
        <p:nvSpPr>
          <p:cNvPr id="15" name="Text 10"/>
          <p:cNvSpPr/>
          <p:nvPr/>
        </p:nvSpPr>
        <p:spPr>
          <a:xfrm>
            <a:off x="758785" y="6123623"/>
            <a:ext cx="7626429" cy="1387316"/>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Overpass" pitchFamily="34" charset="0"/>
                <a:ea typeface="Overpass" pitchFamily="34" charset="-122"/>
                <a:cs typeface="Overpass" pitchFamily="34" charset="-120"/>
              </a:rPr>
              <a:t>To enhance data utility and administrative efficiency, the system incorporates sorting functionalities. These features allow gym staff to quickly organize member information based on different criteria, facilitating various management tasks.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0917" y="527209"/>
            <a:ext cx="7423904" cy="563880"/>
          </a:xfrm>
          <a:prstGeom prst="rect">
            <a:avLst/>
          </a:prstGeom>
          <a:noFill/>
          <a:ln/>
        </p:spPr>
        <p:txBody>
          <a:bodyPr wrap="none" lIns="0" tIns="0" rIns="0" bIns="0" rtlCol="0" anchor="t"/>
          <a:lstStyle/>
          <a:p>
            <a:pPr marL="0" indent="0" algn="l">
              <a:lnSpc>
                <a:spcPts val="4400"/>
              </a:lnSpc>
              <a:buNone/>
            </a:pPr>
            <a:r>
              <a:rPr lang="en-US" sz="3550" b="1" dirty="0">
                <a:solidFill>
                  <a:srgbClr val="FFFFFF"/>
                </a:solidFill>
                <a:latin typeface="Overpass Bold" pitchFamily="34" charset="0"/>
                <a:ea typeface="Overpass Bold" pitchFamily="34" charset="-122"/>
                <a:cs typeface="Overpass Bold" pitchFamily="34" charset="-120"/>
              </a:rPr>
              <a:t>User Interface and Interaction Flow</a:t>
            </a:r>
            <a:endParaRPr lang="en-US" sz="3550" dirty="0"/>
          </a:p>
        </p:txBody>
      </p:sp>
      <p:pic>
        <p:nvPicPr>
          <p:cNvPr id="3" name="Image 0" descr="preencoded.png"/>
          <p:cNvPicPr>
            <a:picLocks noChangeAspect="1"/>
          </p:cNvPicPr>
          <p:nvPr/>
        </p:nvPicPr>
        <p:blipFill>
          <a:blip r:embed="rId3"/>
          <a:stretch>
            <a:fillRect/>
          </a:stretch>
        </p:blipFill>
        <p:spPr>
          <a:xfrm>
            <a:off x="670917" y="1474470"/>
            <a:ext cx="6979920" cy="2065020"/>
          </a:xfrm>
          <a:prstGeom prst="rect">
            <a:avLst/>
          </a:prstGeom>
        </p:spPr>
      </p:pic>
      <p:sp>
        <p:nvSpPr>
          <p:cNvPr id="4" name="Shape 1"/>
          <p:cNvSpPr/>
          <p:nvPr/>
        </p:nvSpPr>
        <p:spPr>
          <a:xfrm>
            <a:off x="670917" y="4617720"/>
            <a:ext cx="3106460" cy="191691"/>
          </a:xfrm>
          <a:prstGeom prst="roundRect">
            <a:avLst>
              <a:gd name="adj" fmla="val 42006"/>
            </a:avLst>
          </a:prstGeom>
          <a:solidFill>
            <a:srgbClr val="7E023C"/>
          </a:solidFill>
          <a:ln w="7620">
            <a:solidFill>
              <a:srgbClr val="971B55"/>
            </a:solidFill>
            <a:prstDash val="solid"/>
          </a:ln>
        </p:spPr>
      </p:sp>
      <p:sp>
        <p:nvSpPr>
          <p:cNvPr id="5" name="Text 2"/>
          <p:cNvSpPr/>
          <p:nvPr/>
        </p:nvSpPr>
        <p:spPr>
          <a:xfrm>
            <a:off x="670917" y="5096947"/>
            <a:ext cx="2255401" cy="281821"/>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Main Menu Display</a:t>
            </a:r>
            <a:endParaRPr lang="en-US" sz="1750" dirty="0"/>
          </a:p>
        </p:txBody>
      </p:sp>
      <p:sp>
        <p:nvSpPr>
          <p:cNvPr id="6" name="Text 3"/>
          <p:cNvSpPr/>
          <p:nvPr/>
        </p:nvSpPr>
        <p:spPr>
          <a:xfrm>
            <a:off x="670917" y="5493782"/>
            <a:ext cx="3106460" cy="1533525"/>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Presents a clear, numbered list of options to the user, including adding, displaying, searching, and sorting members, along with an exit option.</a:t>
            </a:r>
            <a:endParaRPr lang="en-US" sz="1500" dirty="0"/>
          </a:p>
        </p:txBody>
      </p:sp>
      <p:sp>
        <p:nvSpPr>
          <p:cNvPr id="7" name="Shape 4"/>
          <p:cNvSpPr/>
          <p:nvPr/>
        </p:nvSpPr>
        <p:spPr>
          <a:xfrm>
            <a:off x="4064913" y="4330184"/>
            <a:ext cx="3106460" cy="191691"/>
          </a:xfrm>
          <a:prstGeom prst="roundRect">
            <a:avLst>
              <a:gd name="adj" fmla="val 42006"/>
            </a:avLst>
          </a:prstGeom>
          <a:solidFill>
            <a:srgbClr val="7E023C"/>
          </a:solidFill>
          <a:ln w="7620">
            <a:solidFill>
              <a:srgbClr val="971B55"/>
            </a:solidFill>
            <a:prstDash val="solid"/>
          </a:ln>
        </p:spPr>
      </p:sp>
      <p:sp>
        <p:nvSpPr>
          <p:cNvPr id="8" name="Text 5"/>
          <p:cNvSpPr/>
          <p:nvPr/>
        </p:nvSpPr>
        <p:spPr>
          <a:xfrm>
            <a:off x="4064913" y="4809411"/>
            <a:ext cx="2255401" cy="281821"/>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Choice Input</a:t>
            </a:r>
            <a:endParaRPr lang="en-US" sz="1750" dirty="0"/>
          </a:p>
        </p:txBody>
      </p:sp>
      <p:sp>
        <p:nvSpPr>
          <p:cNvPr id="9" name="Text 6"/>
          <p:cNvSpPr/>
          <p:nvPr/>
        </p:nvSpPr>
        <p:spPr>
          <a:xfrm>
            <a:off x="4064913" y="5206246"/>
            <a:ext cx="3106460" cy="122682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Prompts the user to enter their choice, which is then processed by a switch statement to direct to the appropriate function.</a:t>
            </a:r>
            <a:endParaRPr lang="en-US" sz="1500" dirty="0"/>
          </a:p>
        </p:txBody>
      </p:sp>
      <p:sp>
        <p:nvSpPr>
          <p:cNvPr id="10" name="Shape 7"/>
          <p:cNvSpPr/>
          <p:nvPr/>
        </p:nvSpPr>
        <p:spPr>
          <a:xfrm>
            <a:off x="7458908" y="4042648"/>
            <a:ext cx="3106460" cy="191691"/>
          </a:xfrm>
          <a:prstGeom prst="roundRect">
            <a:avLst>
              <a:gd name="adj" fmla="val 42006"/>
            </a:avLst>
          </a:prstGeom>
          <a:solidFill>
            <a:srgbClr val="7E023C"/>
          </a:solidFill>
          <a:ln w="7620">
            <a:solidFill>
              <a:srgbClr val="971B55"/>
            </a:solidFill>
            <a:prstDash val="solid"/>
          </a:ln>
        </p:spPr>
      </p:sp>
      <p:sp>
        <p:nvSpPr>
          <p:cNvPr id="11" name="Text 8"/>
          <p:cNvSpPr/>
          <p:nvPr/>
        </p:nvSpPr>
        <p:spPr>
          <a:xfrm>
            <a:off x="7458908" y="4521875"/>
            <a:ext cx="2255401" cy="281821"/>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Function Execution</a:t>
            </a:r>
            <a:endParaRPr lang="en-US" sz="1750" dirty="0"/>
          </a:p>
        </p:txBody>
      </p:sp>
      <p:sp>
        <p:nvSpPr>
          <p:cNvPr id="12" name="Text 9"/>
          <p:cNvSpPr/>
          <p:nvPr/>
        </p:nvSpPr>
        <p:spPr>
          <a:xfrm>
            <a:off x="7458908" y="4918710"/>
            <a:ext cx="3106460" cy="1533525"/>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Based on the choice, the relevant function (e.g., add_member(), display_members()) is called, performing the requested operation.</a:t>
            </a:r>
            <a:endParaRPr lang="en-US" sz="1500" dirty="0"/>
          </a:p>
        </p:txBody>
      </p:sp>
      <p:sp>
        <p:nvSpPr>
          <p:cNvPr id="13" name="Shape 10"/>
          <p:cNvSpPr/>
          <p:nvPr/>
        </p:nvSpPr>
        <p:spPr>
          <a:xfrm>
            <a:off x="10852904" y="3755112"/>
            <a:ext cx="3106579" cy="191691"/>
          </a:xfrm>
          <a:prstGeom prst="roundRect">
            <a:avLst>
              <a:gd name="adj" fmla="val 42006"/>
            </a:avLst>
          </a:prstGeom>
          <a:solidFill>
            <a:srgbClr val="7E023C"/>
          </a:solidFill>
          <a:ln w="7620">
            <a:solidFill>
              <a:srgbClr val="971B55"/>
            </a:solidFill>
            <a:prstDash val="solid"/>
          </a:ln>
        </p:spPr>
      </p:sp>
      <p:sp>
        <p:nvSpPr>
          <p:cNvPr id="14" name="Text 11"/>
          <p:cNvSpPr/>
          <p:nvPr/>
        </p:nvSpPr>
        <p:spPr>
          <a:xfrm>
            <a:off x="10852904" y="4234339"/>
            <a:ext cx="2255401" cy="281821"/>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Loop for Continuity</a:t>
            </a:r>
            <a:endParaRPr lang="en-US" sz="1750" dirty="0"/>
          </a:p>
        </p:txBody>
      </p:sp>
      <p:sp>
        <p:nvSpPr>
          <p:cNvPr id="15" name="Text 12"/>
          <p:cNvSpPr/>
          <p:nvPr/>
        </p:nvSpPr>
        <p:spPr>
          <a:xfrm>
            <a:off x="10852904" y="4631174"/>
            <a:ext cx="3106579" cy="122682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The menu continuously loops until the user explicitly chooses to exit, ensuring persistent system availability.</a:t>
            </a:r>
            <a:endParaRPr lang="en-US" sz="1500" dirty="0"/>
          </a:p>
        </p:txBody>
      </p:sp>
      <p:sp>
        <p:nvSpPr>
          <p:cNvPr id="16" name="Text 13"/>
          <p:cNvSpPr/>
          <p:nvPr/>
        </p:nvSpPr>
        <p:spPr>
          <a:xfrm>
            <a:off x="670917" y="7242929"/>
            <a:ext cx="13288566" cy="61341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The system features a console-based user interface, designed for simplicity and ease of use. It guides the user through a menu-driven interaction, allowing them to perform various operations seamlessly.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728" y="610314"/>
            <a:ext cx="7784544" cy="1142524"/>
          </a:xfrm>
          <a:prstGeom prst="rect">
            <a:avLst/>
          </a:prstGeom>
          <a:noFill/>
          <a:ln/>
        </p:spPr>
        <p:txBody>
          <a:bodyPr wrap="square" lIns="0" tIns="0" rIns="0" bIns="0" rtlCol="0" anchor="t"/>
          <a:lstStyle/>
          <a:p>
            <a:pPr marL="0" indent="0" algn="l">
              <a:lnSpc>
                <a:spcPts val="4450"/>
              </a:lnSpc>
              <a:buNone/>
            </a:pPr>
            <a:r>
              <a:rPr lang="en-US" sz="3550" b="1" dirty="0">
                <a:solidFill>
                  <a:srgbClr val="FFFFFF"/>
                </a:solidFill>
                <a:latin typeface="Overpass Bold" pitchFamily="34" charset="0"/>
                <a:ea typeface="Overpass Bold" pitchFamily="34" charset="-122"/>
                <a:cs typeface="Overpass Bold" pitchFamily="34" charset="-120"/>
              </a:rPr>
              <a:t>Implementation Details: C++ Specifics</a:t>
            </a:r>
            <a:endParaRPr lang="en-US" sz="3550" dirty="0"/>
          </a:p>
        </p:txBody>
      </p:sp>
      <p:sp>
        <p:nvSpPr>
          <p:cNvPr id="4" name="Shape 1"/>
          <p:cNvSpPr/>
          <p:nvPr/>
        </p:nvSpPr>
        <p:spPr>
          <a:xfrm>
            <a:off x="679728" y="2044184"/>
            <a:ext cx="7784544" cy="4424720"/>
          </a:xfrm>
          <a:prstGeom prst="roundRect">
            <a:avLst>
              <a:gd name="adj" fmla="val 1844"/>
            </a:avLst>
          </a:prstGeom>
          <a:noFill/>
          <a:ln w="7620">
            <a:solidFill>
              <a:srgbClr val="FFFFFF">
                <a:alpha val="24000"/>
              </a:srgbClr>
            </a:solidFill>
            <a:prstDash val="solid"/>
          </a:ln>
        </p:spPr>
      </p:sp>
      <p:sp>
        <p:nvSpPr>
          <p:cNvPr id="5" name="Shape 2"/>
          <p:cNvSpPr/>
          <p:nvPr/>
        </p:nvSpPr>
        <p:spPr>
          <a:xfrm>
            <a:off x="687348" y="2051804"/>
            <a:ext cx="7769304" cy="1180028"/>
          </a:xfrm>
          <a:prstGeom prst="rect">
            <a:avLst/>
          </a:prstGeom>
          <a:solidFill>
            <a:srgbClr val="FFFFFF">
              <a:alpha val="4000"/>
            </a:srgbClr>
          </a:solidFill>
          <a:ln/>
        </p:spPr>
      </p:sp>
      <p:sp>
        <p:nvSpPr>
          <p:cNvPr id="6" name="Text 3"/>
          <p:cNvSpPr/>
          <p:nvPr/>
        </p:nvSpPr>
        <p:spPr>
          <a:xfrm>
            <a:off x="881539" y="2175867"/>
            <a:ext cx="3492460" cy="31063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Global Constants</a:t>
            </a:r>
            <a:endParaRPr lang="en-US" sz="1500" dirty="0"/>
          </a:p>
        </p:txBody>
      </p:sp>
      <p:sp>
        <p:nvSpPr>
          <p:cNvPr id="7" name="Text 4"/>
          <p:cNvSpPr/>
          <p:nvPr/>
        </p:nvSpPr>
        <p:spPr>
          <a:xfrm>
            <a:off x="4770001" y="2175867"/>
            <a:ext cx="3492460" cy="931902"/>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MAX_MEMBERS defined for array sizing, providing a fixed capacity for member storage.</a:t>
            </a:r>
            <a:endParaRPr lang="en-US" sz="1500" dirty="0"/>
          </a:p>
        </p:txBody>
      </p:sp>
      <p:sp>
        <p:nvSpPr>
          <p:cNvPr id="8" name="Shape 5"/>
          <p:cNvSpPr/>
          <p:nvPr/>
        </p:nvSpPr>
        <p:spPr>
          <a:xfrm>
            <a:off x="687348" y="3231833"/>
            <a:ext cx="7769304" cy="869394"/>
          </a:xfrm>
          <a:prstGeom prst="rect">
            <a:avLst/>
          </a:prstGeom>
          <a:solidFill>
            <a:srgbClr val="000000">
              <a:alpha val="4000"/>
            </a:srgbClr>
          </a:solidFill>
          <a:ln/>
        </p:spPr>
      </p:sp>
      <p:sp>
        <p:nvSpPr>
          <p:cNvPr id="9" name="Text 6"/>
          <p:cNvSpPr/>
          <p:nvPr/>
        </p:nvSpPr>
        <p:spPr>
          <a:xfrm>
            <a:off x="881539" y="3355896"/>
            <a:ext cx="3492460" cy="31063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Namespace</a:t>
            </a:r>
            <a:endParaRPr lang="en-US" sz="1500" dirty="0"/>
          </a:p>
        </p:txBody>
      </p:sp>
      <p:sp>
        <p:nvSpPr>
          <p:cNvPr id="10" name="Text 7"/>
          <p:cNvSpPr/>
          <p:nvPr/>
        </p:nvSpPr>
        <p:spPr>
          <a:xfrm>
            <a:off x="4770001" y="3355896"/>
            <a:ext cx="3492460" cy="621268"/>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Standard namespace used to simplify code by avoiding std:: prefix.</a:t>
            </a:r>
            <a:endParaRPr lang="en-US" sz="1500" dirty="0"/>
          </a:p>
        </p:txBody>
      </p:sp>
      <p:sp>
        <p:nvSpPr>
          <p:cNvPr id="11" name="Shape 8"/>
          <p:cNvSpPr/>
          <p:nvPr/>
        </p:nvSpPr>
        <p:spPr>
          <a:xfrm>
            <a:off x="687348" y="4101227"/>
            <a:ext cx="7769304" cy="1180028"/>
          </a:xfrm>
          <a:prstGeom prst="rect">
            <a:avLst/>
          </a:prstGeom>
          <a:solidFill>
            <a:srgbClr val="FFFFFF">
              <a:alpha val="4000"/>
            </a:srgbClr>
          </a:solidFill>
          <a:ln/>
        </p:spPr>
      </p:sp>
      <p:sp>
        <p:nvSpPr>
          <p:cNvPr id="12" name="Text 9"/>
          <p:cNvSpPr/>
          <p:nvPr/>
        </p:nvSpPr>
        <p:spPr>
          <a:xfrm>
            <a:off x="881539" y="4225290"/>
            <a:ext cx="3492460" cy="31063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Input Handling</a:t>
            </a:r>
            <a:endParaRPr lang="en-US" sz="1500" dirty="0"/>
          </a:p>
        </p:txBody>
      </p:sp>
      <p:sp>
        <p:nvSpPr>
          <p:cNvPr id="13" name="Text 10"/>
          <p:cNvSpPr/>
          <p:nvPr/>
        </p:nvSpPr>
        <p:spPr>
          <a:xfrm>
            <a:off x="4770001" y="4225290"/>
            <a:ext cx="3492460" cy="931902"/>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Uses cin.ignore() with getline() for robust string input after numerical inputs, preventing buffer issues.</a:t>
            </a:r>
            <a:endParaRPr lang="en-US" sz="1500" dirty="0"/>
          </a:p>
        </p:txBody>
      </p:sp>
      <p:sp>
        <p:nvSpPr>
          <p:cNvPr id="14" name="Shape 11"/>
          <p:cNvSpPr/>
          <p:nvPr/>
        </p:nvSpPr>
        <p:spPr>
          <a:xfrm>
            <a:off x="687348" y="5281255"/>
            <a:ext cx="7769304" cy="1180028"/>
          </a:xfrm>
          <a:prstGeom prst="rect">
            <a:avLst/>
          </a:prstGeom>
          <a:solidFill>
            <a:srgbClr val="000000">
              <a:alpha val="4000"/>
            </a:srgbClr>
          </a:solidFill>
          <a:ln/>
        </p:spPr>
      </p:sp>
      <p:sp>
        <p:nvSpPr>
          <p:cNvPr id="15" name="Text 12"/>
          <p:cNvSpPr/>
          <p:nvPr/>
        </p:nvSpPr>
        <p:spPr>
          <a:xfrm>
            <a:off x="881539" y="5405318"/>
            <a:ext cx="3492460" cy="31063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Data Persistence</a:t>
            </a:r>
            <a:endParaRPr lang="en-US" sz="1500" dirty="0"/>
          </a:p>
        </p:txBody>
      </p:sp>
      <p:sp>
        <p:nvSpPr>
          <p:cNvPr id="16" name="Text 13"/>
          <p:cNvSpPr/>
          <p:nvPr/>
        </p:nvSpPr>
        <p:spPr>
          <a:xfrm>
            <a:off x="4770001" y="5405318"/>
            <a:ext cx="3492460" cy="931902"/>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In-memory arrays for storing member data; data is volatile and resets on program termination.</a:t>
            </a:r>
            <a:endParaRPr lang="en-US" sz="1500" dirty="0"/>
          </a:p>
        </p:txBody>
      </p:sp>
      <p:sp>
        <p:nvSpPr>
          <p:cNvPr id="17" name="Text 14"/>
          <p:cNvSpPr/>
          <p:nvPr/>
        </p:nvSpPr>
        <p:spPr>
          <a:xfrm>
            <a:off x="679728" y="6687383"/>
            <a:ext cx="7784544" cy="931902"/>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The project is entirely implemented in C++, leveraging core language features for its functionality. Key programming practices are followed to ensure a stable and functional application, demonstrating foundational software engineering concepts.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0333" y="814149"/>
            <a:ext cx="8885396" cy="638889"/>
          </a:xfrm>
          <a:prstGeom prst="rect">
            <a:avLst/>
          </a:prstGeom>
          <a:noFill/>
          <a:ln/>
        </p:spPr>
        <p:txBody>
          <a:bodyPr wrap="none" lIns="0" tIns="0" rIns="0" bIns="0" rtlCol="0" anchor="t"/>
          <a:lstStyle/>
          <a:p>
            <a:pPr marL="0" indent="0" algn="l">
              <a:lnSpc>
                <a:spcPts val="5000"/>
              </a:lnSpc>
              <a:buNone/>
            </a:pPr>
            <a:r>
              <a:rPr lang="en-US" sz="4000" b="1" dirty="0">
                <a:solidFill>
                  <a:srgbClr val="FFFFFF"/>
                </a:solidFill>
                <a:latin typeface="Overpass Bold" pitchFamily="34" charset="0"/>
                <a:ea typeface="Overpass Bold" pitchFamily="34" charset="-122"/>
                <a:cs typeface="Overpass Bold" pitchFamily="34" charset="-120"/>
              </a:rPr>
              <a:t>Future Enhancements and Scalability</a:t>
            </a:r>
            <a:endParaRPr lang="en-US" sz="4000" dirty="0"/>
          </a:p>
        </p:txBody>
      </p:sp>
      <p:sp>
        <p:nvSpPr>
          <p:cNvPr id="3" name="Text 1"/>
          <p:cNvSpPr/>
          <p:nvPr/>
        </p:nvSpPr>
        <p:spPr>
          <a:xfrm>
            <a:off x="2139196" y="2032873"/>
            <a:ext cx="2555915" cy="319445"/>
          </a:xfrm>
          <a:prstGeom prst="rect">
            <a:avLst/>
          </a:prstGeom>
          <a:noFill/>
          <a:ln/>
        </p:spPr>
        <p:txBody>
          <a:bodyPr wrap="none" lIns="0" tIns="0" rIns="0" bIns="0" rtlCol="0" anchor="t"/>
          <a:lstStyle/>
          <a:p>
            <a:pPr marL="0" indent="0" algn="r">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Database Integration</a:t>
            </a:r>
            <a:endParaRPr lang="en-US" sz="2000" dirty="0"/>
          </a:p>
        </p:txBody>
      </p:sp>
      <p:sp>
        <p:nvSpPr>
          <p:cNvPr id="4" name="Text 2"/>
          <p:cNvSpPr/>
          <p:nvPr/>
        </p:nvSpPr>
        <p:spPr>
          <a:xfrm>
            <a:off x="760333" y="2482572"/>
            <a:ext cx="3934777" cy="1390650"/>
          </a:xfrm>
          <a:prstGeom prst="rect">
            <a:avLst/>
          </a:prstGeom>
          <a:noFill/>
          <a:ln/>
        </p:spPr>
        <p:txBody>
          <a:bodyPr wrap="square" lIns="0" tIns="0" rIns="0" bIns="0" rtlCol="0" anchor="t"/>
          <a:lstStyle/>
          <a:p>
            <a:pPr marL="0" indent="0" algn="r">
              <a:lnSpc>
                <a:spcPts val="2700"/>
              </a:lnSpc>
              <a:buNone/>
            </a:pPr>
            <a:r>
              <a:rPr lang="en-US" sz="1700" dirty="0">
                <a:solidFill>
                  <a:srgbClr val="E5E0DF"/>
                </a:solidFill>
                <a:latin typeface="Overpass" pitchFamily="34" charset="0"/>
                <a:ea typeface="Overpass" pitchFamily="34" charset="-122"/>
                <a:cs typeface="Overpass" pitchFamily="34" charset="-120"/>
              </a:rPr>
              <a:t>Transition from in-memory arrays to a persistent database (e.g., SQLite, MySQL) for data storage, ensuring data integrity and durability across sessions.</a:t>
            </a:r>
            <a:endParaRPr lang="en-US" sz="1700" dirty="0"/>
          </a:p>
        </p:txBody>
      </p:sp>
      <p:pic>
        <p:nvPicPr>
          <p:cNvPr id="5" name="Image 0" descr="preencoded.png"/>
          <p:cNvPicPr>
            <a:picLocks noChangeAspect="1"/>
          </p:cNvPicPr>
          <p:nvPr/>
        </p:nvPicPr>
        <p:blipFill>
          <a:blip r:embed="rId3"/>
          <a:stretch>
            <a:fillRect/>
          </a:stretch>
        </p:blipFill>
        <p:spPr>
          <a:xfrm>
            <a:off x="5020985" y="1887498"/>
            <a:ext cx="4588312" cy="4588312"/>
          </a:xfrm>
          <a:prstGeom prst="rect">
            <a:avLst/>
          </a:prstGeom>
        </p:spPr>
      </p:pic>
      <p:pic>
        <p:nvPicPr>
          <p:cNvPr id="6" name="Image 1" descr="preencoded.png"/>
          <p:cNvPicPr>
            <a:picLocks noChangeAspect="1"/>
          </p:cNvPicPr>
          <p:nvPr/>
        </p:nvPicPr>
        <p:blipFill>
          <a:blip r:embed="rId4"/>
          <a:stretch>
            <a:fillRect/>
          </a:stretch>
        </p:blipFill>
        <p:spPr>
          <a:xfrm>
            <a:off x="6229052" y="2664559"/>
            <a:ext cx="325041" cy="406241"/>
          </a:xfrm>
          <a:prstGeom prst="rect">
            <a:avLst/>
          </a:prstGeom>
        </p:spPr>
      </p:pic>
      <p:sp>
        <p:nvSpPr>
          <p:cNvPr id="7" name="Text 3"/>
          <p:cNvSpPr/>
          <p:nvPr/>
        </p:nvSpPr>
        <p:spPr>
          <a:xfrm>
            <a:off x="9935170" y="2032873"/>
            <a:ext cx="2555915" cy="319445"/>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Advanced Features</a:t>
            </a:r>
            <a:endParaRPr lang="en-US" sz="2000" dirty="0"/>
          </a:p>
        </p:txBody>
      </p:sp>
      <p:sp>
        <p:nvSpPr>
          <p:cNvPr id="8" name="Text 4"/>
          <p:cNvSpPr/>
          <p:nvPr/>
        </p:nvSpPr>
        <p:spPr>
          <a:xfrm>
            <a:off x="9935170" y="2482572"/>
            <a:ext cx="3934897" cy="1390650"/>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Overpass" pitchFamily="34" charset="0"/>
                <a:ea typeface="Overpass" pitchFamily="34" charset="-122"/>
                <a:cs typeface="Overpass" pitchFamily="34" charset="-120"/>
              </a:rPr>
              <a:t>Implement features like attendance tracking, class scheduling, trainer assignment, and automated billing to enhance system utility.</a:t>
            </a:r>
            <a:endParaRPr lang="en-US" sz="1700" dirty="0"/>
          </a:p>
        </p:txBody>
      </p:sp>
      <p:pic>
        <p:nvPicPr>
          <p:cNvPr id="9" name="Image 2" descr="preencoded.png"/>
          <p:cNvPicPr>
            <a:picLocks noChangeAspect="1"/>
          </p:cNvPicPr>
          <p:nvPr/>
        </p:nvPicPr>
        <p:blipFill>
          <a:blip r:embed="rId5"/>
          <a:stretch>
            <a:fillRect/>
          </a:stretch>
        </p:blipFill>
        <p:spPr>
          <a:xfrm>
            <a:off x="5020985" y="1887498"/>
            <a:ext cx="4588312" cy="4588312"/>
          </a:xfrm>
          <a:prstGeom prst="rect">
            <a:avLst/>
          </a:prstGeom>
        </p:spPr>
      </p:pic>
      <p:pic>
        <p:nvPicPr>
          <p:cNvPr id="10" name="Image 3" descr="preencoded.png"/>
          <p:cNvPicPr>
            <a:picLocks noChangeAspect="1"/>
          </p:cNvPicPr>
          <p:nvPr/>
        </p:nvPicPr>
        <p:blipFill>
          <a:blip r:embed="rId6"/>
          <a:stretch>
            <a:fillRect/>
          </a:stretch>
        </p:blipFill>
        <p:spPr>
          <a:xfrm>
            <a:off x="8466356" y="3054965"/>
            <a:ext cx="325041" cy="406241"/>
          </a:xfrm>
          <a:prstGeom prst="rect">
            <a:avLst/>
          </a:prstGeom>
        </p:spPr>
      </p:pic>
      <p:sp>
        <p:nvSpPr>
          <p:cNvPr id="11" name="Text 5"/>
          <p:cNvSpPr/>
          <p:nvPr/>
        </p:nvSpPr>
        <p:spPr>
          <a:xfrm>
            <a:off x="9935170" y="4489966"/>
            <a:ext cx="3601879" cy="319445"/>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Graphical User Interface (GUI)</a:t>
            </a:r>
            <a:endParaRPr lang="en-US" sz="2000" dirty="0"/>
          </a:p>
        </p:txBody>
      </p:sp>
      <p:sp>
        <p:nvSpPr>
          <p:cNvPr id="12" name="Text 6"/>
          <p:cNvSpPr/>
          <p:nvPr/>
        </p:nvSpPr>
        <p:spPr>
          <a:xfrm>
            <a:off x="9935170" y="4939665"/>
            <a:ext cx="3934897" cy="1390650"/>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Overpass" pitchFamily="34" charset="0"/>
                <a:ea typeface="Overpass" pitchFamily="34" charset="-122"/>
                <a:cs typeface="Overpass" pitchFamily="34" charset="-120"/>
              </a:rPr>
              <a:t>Develop a user-friendly GUI using frameworks like Qt or GTK+ for a more intuitive and visually appealing user experience.</a:t>
            </a:r>
            <a:endParaRPr lang="en-US" sz="1700" dirty="0"/>
          </a:p>
        </p:txBody>
      </p:sp>
      <p:pic>
        <p:nvPicPr>
          <p:cNvPr id="13" name="Image 4" descr="preencoded.png"/>
          <p:cNvPicPr>
            <a:picLocks noChangeAspect="1"/>
          </p:cNvPicPr>
          <p:nvPr/>
        </p:nvPicPr>
        <p:blipFill>
          <a:blip r:embed="rId7"/>
          <a:stretch>
            <a:fillRect/>
          </a:stretch>
        </p:blipFill>
        <p:spPr>
          <a:xfrm>
            <a:off x="5020985" y="1887498"/>
            <a:ext cx="4588312" cy="4588312"/>
          </a:xfrm>
          <a:prstGeom prst="rect">
            <a:avLst/>
          </a:prstGeom>
        </p:spPr>
      </p:pic>
      <p:pic>
        <p:nvPicPr>
          <p:cNvPr id="14" name="Image 5" descr="preencoded.png"/>
          <p:cNvPicPr>
            <a:picLocks noChangeAspect="1"/>
          </p:cNvPicPr>
          <p:nvPr/>
        </p:nvPicPr>
        <p:blipFill>
          <a:blip r:embed="rId8"/>
          <a:stretch>
            <a:fillRect/>
          </a:stretch>
        </p:blipFill>
        <p:spPr>
          <a:xfrm>
            <a:off x="8075950" y="5292269"/>
            <a:ext cx="325041" cy="406241"/>
          </a:xfrm>
          <a:prstGeom prst="rect">
            <a:avLst/>
          </a:prstGeom>
        </p:spPr>
      </p:pic>
      <p:sp>
        <p:nvSpPr>
          <p:cNvPr id="15" name="Text 7"/>
          <p:cNvSpPr/>
          <p:nvPr/>
        </p:nvSpPr>
        <p:spPr>
          <a:xfrm>
            <a:off x="2139196" y="4663797"/>
            <a:ext cx="2555915" cy="319445"/>
          </a:xfrm>
          <a:prstGeom prst="rect">
            <a:avLst/>
          </a:prstGeom>
          <a:noFill/>
          <a:ln/>
        </p:spPr>
        <p:txBody>
          <a:bodyPr wrap="none" lIns="0" tIns="0" rIns="0" bIns="0" rtlCol="0" anchor="t"/>
          <a:lstStyle/>
          <a:p>
            <a:pPr marL="0" indent="0" algn="r">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Security Measures</a:t>
            </a:r>
            <a:endParaRPr lang="en-US" sz="2000" dirty="0"/>
          </a:p>
        </p:txBody>
      </p:sp>
      <p:sp>
        <p:nvSpPr>
          <p:cNvPr id="16" name="Text 8"/>
          <p:cNvSpPr/>
          <p:nvPr/>
        </p:nvSpPr>
        <p:spPr>
          <a:xfrm>
            <a:off x="760333" y="5113496"/>
            <a:ext cx="3934777" cy="1042988"/>
          </a:xfrm>
          <a:prstGeom prst="rect">
            <a:avLst/>
          </a:prstGeom>
          <a:noFill/>
          <a:ln/>
        </p:spPr>
        <p:txBody>
          <a:bodyPr wrap="square" lIns="0" tIns="0" rIns="0" bIns="0" rtlCol="0" anchor="t"/>
          <a:lstStyle/>
          <a:p>
            <a:pPr marL="0" indent="0" algn="r">
              <a:lnSpc>
                <a:spcPts val="2700"/>
              </a:lnSpc>
              <a:buNone/>
            </a:pPr>
            <a:r>
              <a:rPr lang="en-US" sz="1700" dirty="0">
                <a:solidFill>
                  <a:srgbClr val="E5E0DF"/>
                </a:solidFill>
                <a:latin typeface="Overpass" pitchFamily="34" charset="0"/>
                <a:ea typeface="Overpass" pitchFamily="34" charset="-122"/>
                <a:cs typeface="Overpass" pitchFamily="34" charset="-120"/>
              </a:rPr>
              <a:t>Enhance security with encryption for sensitive data (e.g., payment PINs) and user authentication for staff access.</a:t>
            </a:r>
            <a:endParaRPr lang="en-US" sz="1700" dirty="0"/>
          </a:p>
        </p:txBody>
      </p:sp>
      <p:pic>
        <p:nvPicPr>
          <p:cNvPr id="17" name="Image 6" descr="preencoded.png"/>
          <p:cNvPicPr>
            <a:picLocks noChangeAspect="1"/>
          </p:cNvPicPr>
          <p:nvPr/>
        </p:nvPicPr>
        <p:blipFill>
          <a:blip r:embed="rId9"/>
          <a:stretch>
            <a:fillRect/>
          </a:stretch>
        </p:blipFill>
        <p:spPr>
          <a:xfrm>
            <a:off x="5020985" y="1887498"/>
            <a:ext cx="4588312" cy="4588312"/>
          </a:xfrm>
          <a:prstGeom prst="rect">
            <a:avLst/>
          </a:prstGeom>
        </p:spPr>
      </p:pic>
      <p:pic>
        <p:nvPicPr>
          <p:cNvPr id="18" name="Image 7" descr="preencoded.png"/>
          <p:cNvPicPr>
            <a:picLocks noChangeAspect="1"/>
          </p:cNvPicPr>
          <p:nvPr/>
        </p:nvPicPr>
        <p:blipFill>
          <a:blip r:embed="rId10"/>
          <a:stretch>
            <a:fillRect/>
          </a:stretch>
        </p:blipFill>
        <p:spPr>
          <a:xfrm>
            <a:off x="5838646" y="4901863"/>
            <a:ext cx="325041" cy="406241"/>
          </a:xfrm>
          <a:prstGeom prst="rect">
            <a:avLst/>
          </a:prstGeom>
        </p:spPr>
      </p:pic>
      <p:sp>
        <p:nvSpPr>
          <p:cNvPr id="19" name="Text 9"/>
          <p:cNvSpPr/>
          <p:nvPr/>
        </p:nvSpPr>
        <p:spPr>
          <a:xfrm>
            <a:off x="760333" y="6720126"/>
            <a:ext cx="13109734" cy="695325"/>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Overpass" pitchFamily="34" charset="0"/>
                <a:ea typeface="Overpass" pitchFamily="34" charset="-122"/>
                <a:cs typeface="Overpass" pitchFamily="34" charset="-120"/>
              </a:rPr>
              <a:t>While the current system provides a solid foundation, several potential enhancements can significantly improve its functionality and usability. These upgrades would transform it into a more comprehensive and robust gym management solution.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1147</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Overpass</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Zayd Dawood</cp:lastModifiedBy>
  <cp:revision>2</cp:revision>
  <dcterms:created xsi:type="dcterms:W3CDTF">2025-06-04T18:50:20Z</dcterms:created>
  <dcterms:modified xsi:type="dcterms:W3CDTF">2025-06-05T09:58:01Z</dcterms:modified>
</cp:coreProperties>
</file>